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5"/>
    <p:restoredTop sz="94690"/>
  </p:normalViewPr>
  <p:slideViewPr>
    <p:cSldViewPr snapToGrid="0" snapToObjects="1">
      <p:cViewPr varScale="1">
        <p:scale>
          <a:sx n="74" d="100"/>
          <a:sy n="74" d="100"/>
        </p:scale>
        <p:origin x="176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0B53-6037-F940-85B8-96C7C7754967}" type="datetimeFigureOut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358-786B-AA4E-927D-74B97BF9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1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0B53-6037-F940-85B8-96C7C7754967}" type="datetimeFigureOut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358-786B-AA4E-927D-74B97BF9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7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0B53-6037-F940-85B8-96C7C7754967}" type="datetimeFigureOut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358-786B-AA4E-927D-74B97BF9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2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0B53-6037-F940-85B8-96C7C7754967}" type="datetimeFigureOut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358-786B-AA4E-927D-74B97BF9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1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0B53-6037-F940-85B8-96C7C7754967}" type="datetimeFigureOut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358-786B-AA4E-927D-74B97BF9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7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0B53-6037-F940-85B8-96C7C7754967}" type="datetimeFigureOut">
              <a:rPr lang="en-US" smtClean="0"/>
              <a:t>4/27/17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358-786B-AA4E-927D-74B97BF9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5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0B53-6037-F940-85B8-96C7C7754967}" type="datetimeFigureOut">
              <a:rPr lang="en-US" smtClean="0"/>
              <a:t>4/27/17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358-786B-AA4E-927D-74B97BF9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0B53-6037-F940-85B8-96C7C7754967}" type="datetimeFigureOut">
              <a:rPr lang="en-US" smtClean="0"/>
              <a:t>4/27/17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358-786B-AA4E-927D-74B97BF9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9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0B53-6037-F940-85B8-96C7C7754967}" type="datetimeFigureOut">
              <a:rPr lang="en-US" smtClean="0"/>
              <a:t>4/27/17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358-786B-AA4E-927D-74B97BF9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9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0B53-6037-F940-85B8-96C7C7754967}" type="datetimeFigureOut">
              <a:rPr lang="en-US" smtClean="0"/>
              <a:t>4/27/17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358-786B-AA4E-927D-74B97BF9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4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0B53-6037-F940-85B8-96C7C7754967}" type="datetimeFigureOut">
              <a:rPr lang="en-US" smtClean="0"/>
              <a:t>4/27/17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358-786B-AA4E-927D-74B97BF9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1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D0B53-6037-F940-85B8-96C7C7754967}" type="datetimeFigureOut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9D358-786B-AA4E-927D-74B97BF91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66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/ssd1/Users/yingfeng/Desktop/&#29983;&#35789;&#32451;&#20064;.docx!OLE_LINK26" TargetMode="External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47888" y="1736728"/>
            <a:ext cx="7886700" cy="2852737"/>
          </a:xfrm>
        </p:spPr>
        <p:txBody>
          <a:bodyPr anchor="ctr"/>
          <a:lstStyle/>
          <a:p>
            <a:r>
              <a:rPr lang="zh-CN" altLang="en-US" dirty="0" smtClean="0">
                <a:latin typeface="Kaiti TC" charset="-120"/>
                <a:ea typeface="Kaiti TC" charset="-120"/>
                <a:cs typeface="Kaiti TC" charset="-120"/>
              </a:rPr>
              <a:t>第二步：激活汉字知识</a:t>
            </a:r>
            <a:endParaRPr lang="en-US" dirty="0">
              <a:latin typeface="Kaiti TC" charset="-120"/>
              <a:ea typeface="Kaiti TC" charset="-120"/>
              <a:cs typeface="Kaiti TC" charset="-12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</a:rPr>
              <a:t>Activity 2: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ea typeface="SimSun" charset="-122"/>
              </a:rPr>
              <a:t> 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</a:rPr>
              <a:t> Activate Students’ </a:t>
            </a:r>
            <a:r>
              <a:rPr lang="en-US" altLang="zh-CN" b="1" dirty="0" smtClean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</a:rPr>
              <a:t>Character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</a:rPr>
              <a:t> Knowledge</a:t>
            </a:r>
            <a:endParaRPr lang="zh-CN" dirty="0">
              <a:solidFill>
                <a:srgbClr val="000000"/>
              </a:solidFill>
              <a:effectLst/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747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33575" y="2011363"/>
          <a:ext cx="8275638" cy="3663952"/>
        </p:xfrm>
        <a:graphic>
          <a:graphicData uri="http://schemas.openxmlformats.org/drawingml/2006/table">
            <a:tbl>
              <a:tblPr/>
              <a:tblGrid>
                <a:gridCol w="2068513"/>
                <a:gridCol w="2070100"/>
                <a:gridCol w="2068512"/>
                <a:gridCol w="2068513"/>
              </a:tblGrid>
              <a:tr h="915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Kaiti SC Regular" charset="-122"/>
                        </a:rPr>
                        <a:t>讨</a:t>
                      </a:r>
                      <a:r>
                        <a:rPr kumimoji="0" lang="en-US" altLang="ja-JP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                </a:t>
                      </a:r>
                      <a:endParaRPr kumimoji="0" lang="en-US" altLang="zh-CN" sz="5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Kaiti SC Regular" charset="-122"/>
                        </a:rPr>
                        <a:t>论</a:t>
                      </a:r>
                      <a:endParaRPr kumimoji="0" lang="zh-CN" altLang="en-US" sz="5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Kaiti SC Regular" charset="-122"/>
                        </a:rPr>
                        <a:t>骑</a:t>
                      </a:r>
                      <a:endParaRPr kumimoji="0" lang="zh-CN" altLang="en-US" sz="5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Kaiti SC Regular" charset="-122"/>
                        </a:rPr>
                        <a:t>走</a:t>
                      </a:r>
                      <a:endParaRPr kumimoji="0" lang="zh-CN" altLang="en-US" sz="5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915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Kaiti SC Regular" charset="-122"/>
                        </a:rPr>
                        <a:t>路</a:t>
                      </a:r>
                      <a:endParaRPr kumimoji="0" lang="zh-CN" altLang="en-US" sz="5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Kaiti SC Regular" charset="-122"/>
                        </a:rPr>
                        <a:t>离</a:t>
                      </a:r>
                      <a:endParaRPr kumimoji="0" lang="zh-CN" altLang="en-US" sz="5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Kaiti SC Regular" charset="-122"/>
                        </a:rPr>
                        <a:t>慢</a:t>
                      </a:r>
                      <a:endParaRPr kumimoji="0" lang="zh-CN" altLang="en-US" sz="5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Kaiti SC Regular" charset="-122"/>
                        </a:rPr>
                        <a:t>带</a:t>
                      </a:r>
                      <a:endParaRPr kumimoji="0" lang="zh-CN" altLang="en-US" sz="5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5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Kaiti SC Regular" charset="-122"/>
                        </a:rPr>
                        <a:t>古</a:t>
                      </a:r>
                      <a:endParaRPr kumimoji="0" lang="zh-CN" altLang="en-US" sz="5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Kaiti SC Regular" charset="-122"/>
                        </a:rPr>
                        <a:t>坐</a:t>
                      </a:r>
                      <a:endParaRPr kumimoji="0" lang="zh-CN" altLang="en-US" sz="5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Kaiti SC Regular" charset="-122"/>
                        </a:rPr>
                        <a:t>船</a:t>
                      </a:r>
                      <a:endParaRPr kumimoji="0" lang="zh-CN" altLang="en-US" sz="5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Kaiti SC Regular" charset="-122"/>
                        </a:rPr>
                        <a:t>董</a:t>
                      </a:r>
                      <a:endParaRPr kumimoji="0" lang="zh-CN" altLang="en-US" sz="5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915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Kaiti SC Regular" charset="-122"/>
                        </a:rPr>
                        <a:t>麻</a:t>
                      </a:r>
                      <a:endParaRPr kumimoji="0" lang="zh-CN" altLang="en-US" sz="5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Kaiti SC Regular" charset="-122"/>
                        </a:rPr>
                        <a:t>烦</a:t>
                      </a:r>
                      <a:endParaRPr kumimoji="0" lang="zh-CN" altLang="en-US" sz="5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5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5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2152650" y="996643"/>
            <a:ext cx="7886700" cy="86793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zh-CN" altLang="en-US" sz="2800" b="1" dirty="0">
                <a:solidFill>
                  <a:srgbClr val="660066"/>
                </a:solidFill>
                <a:latin typeface="华文楷体" charset="-122"/>
                <a:ea typeface="华文楷体" charset="-122"/>
              </a:rPr>
              <a:t>生词 </a:t>
            </a:r>
            <a:r>
              <a:rPr lang="cs-CZ" altLang="zh-CN" sz="2800" b="1" dirty="0" err="1">
                <a:solidFill>
                  <a:srgbClr val="660066"/>
                </a:solidFill>
                <a:latin typeface="华文楷体" charset="-122"/>
                <a:ea typeface="华文楷体" charset="-122"/>
              </a:rPr>
              <a:t>shēng</a:t>
            </a:r>
            <a:r>
              <a:rPr lang="cs-CZ" altLang="zh-CN" sz="2800" b="1" dirty="0">
                <a:solidFill>
                  <a:srgbClr val="660066"/>
                </a:solidFill>
                <a:latin typeface="华文楷体" charset="-122"/>
                <a:ea typeface="华文楷体" charset="-122"/>
              </a:rPr>
              <a:t> </a:t>
            </a:r>
            <a:r>
              <a:rPr lang="cs-CZ" altLang="zh-CN" sz="2800" b="1" dirty="0" err="1">
                <a:solidFill>
                  <a:srgbClr val="660066"/>
                </a:solidFill>
                <a:latin typeface="华文楷体" charset="-122"/>
                <a:ea typeface="华文楷体" charset="-122"/>
              </a:rPr>
              <a:t>cí</a:t>
            </a:r>
            <a:r>
              <a:rPr lang="cs-CZ" altLang="zh-CN" sz="2800" b="1" dirty="0">
                <a:solidFill>
                  <a:srgbClr val="660066"/>
                </a:solidFill>
                <a:latin typeface="华文楷体" charset="-122"/>
                <a:ea typeface="华文楷体" charset="-122"/>
              </a:rPr>
              <a:t> </a:t>
            </a:r>
            <a:endParaRPr lang="en-US" altLang="zh-CN" sz="2800" b="1" dirty="0">
              <a:solidFill>
                <a:srgbClr val="660066"/>
              </a:solidFill>
              <a:latin typeface="华文楷体" charset="-122"/>
              <a:ea typeface="华文楷体" charset="-122"/>
            </a:endParaRPr>
          </a:p>
          <a:p>
            <a:pPr algn="ctr" eaLnBrk="1" hangingPunct="1">
              <a:defRPr/>
            </a:pPr>
            <a:r>
              <a:rPr lang="en-US" altLang="zh-CN" sz="2800" b="1" dirty="0">
                <a:solidFill>
                  <a:srgbClr val="660066"/>
                </a:solidFill>
                <a:latin typeface="华文楷体" charset="-122"/>
                <a:ea typeface="华文楷体" charset="-122"/>
              </a:rPr>
              <a:t>New</a:t>
            </a:r>
            <a:r>
              <a:rPr lang="zh-CN" altLang="en-US" sz="2800" b="1" dirty="0">
                <a:solidFill>
                  <a:srgbClr val="660066"/>
                </a:solidFill>
                <a:latin typeface="华文楷体" charset="-122"/>
                <a:ea typeface="华文楷体" charset="-122"/>
              </a:rPr>
              <a:t> </a:t>
            </a:r>
            <a:r>
              <a:rPr lang="en-US" altLang="zh-CN" sz="2800" b="1" dirty="0" err="1">
                <a:solidFill>
                  <a:srgbClr val="660066"/>
                </a:solidFill>
                <a:latin typeface="华文楷体" charset="-122"/>
                <a:ea typeface="华文楷体" charset="-122"/>
              </a:rPr>
              <a:t>Vocabulay</a:t>
            </a:r>
            <a:r>
              <a:rPr lang="zh-CN" altLang="en-US" sz="2800" b="1" dirty="0">
                <a:solidFill>
                  <a:srgbClr val="660066"/>
                </a:solidFill>
                <a:latin typeface="华文楷体" charset="-122"/>
                <a:ea typeface="华文楷体" charset="-122"/>
              </a:rPr>
              <a:t> </a:t>
            </a:r>
            <a:endParaRPr lang="en-US" altLang="zh-CN" sz="2800" b="1" dirty="0">
              <a:solidFill>
                <a:srgbClr val="660066"/>
              </a:solidFill>
              <a:latin typeface="华文楷体" charset="-122"/>
              <a:ea typeface="华文楷体" charset="-122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0"/>
            <a:ext cx="9144000" cy="8498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latin typeface="华文仿宋" charset="-122"/>
                <a:ea typeface="华文仿宋" charset="-122"/>
              </a:rPr>
              <a:t>我们先来看一看生词和预习作业</a:t>
            </a:r>
            <a:r>
              <a:rPr lang="en-US" altLang="zh-CN" dirty="0">
                <a:latin typeface="华文仿宋" charset="-122"/>
                <a:ea typeface="华文仿宋" charset="-122"/>
              </a:rPr>
              <a:t>(Preview HW2)</a:t>
            </a:r>
            <a:endParaRPr lang="zh-CN" altLang="en-US" dirty="0">
              <a:latin typeface="华文仿宋" charset="-122"/>
              <a:ea typeface="华文仿宋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487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84985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altLang="zh-CN" sz="2400" dirty="0">
                <a:latin typeface="华文仿宋" charset="-122"/>
                <a:ea typeface="华文仿宋" charset="-122"/>
              </a:rPr>
              <a:t>Identify the similar components between the left and right column.</a:t>
            </a:r>
            <a:endParaRPr lang="zh-CN" altLang="en-US" sz="2400" dirty="0">
              <a:latin typeface="华文仿宋" charset="-122"/>
              <a:ea typeface="华文仿宋" charset="-122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862768" y="935914"/>
          <a:ext cx="873003" cy="5760720"/>
        </p:xfrm>
        <a:graphic>
          <a:graphicData uri="http://schemas.openxmlformats.org/drawingml/2006/table">
            <a:tbl>
              <a:tblPr/>
              <a:tblGrid>
                <a:gridCol w="873003"/>
              </a:tblGrid>
              <a:tr h="8087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5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华文楷体" charset="-122"/>
                          <a:ea typeface="华文楷体" charset="-122"/>
                        </a:rPr>
                        <a:t>   </a:t>
                      </a:r>
                      <a:endParaRPr kumimoji="0" lang="en-US" altLang="zh-CN" sz="5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charset="-122"/>
                        <a:ea typeface="华文楷体" charset="-122"/>
                      </a:endParaRPr>
                    </a:p>
                  </a:txBody>
                  <a:tcPr marL="68601" marR="68601" marT="0" marB="0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087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5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华文楷体" charset="-122"/>
                          <a:ea typeface="华文楷体" charset="-122"/>
                        </a:rPr>
                        <a:t>                    </a:t>
                      </a:r>
                      <a:endParaRPr kumimoji="0" lang="en-US" altLang="zh-CN" sz="5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charset="-122"/>
                        <a:ea typeface="华文楷体" charset="-122"/>
                      </a:endParaRPr>
                    </a:p>
                  </a:txBody>
                  <a:tcPr marL="68601" marR="68601" marT="0" marB="0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087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5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charset="-122"/>
                        <a:ea typeface="华文楷体" charset="-122"/>
                      </a:endParaRPr>
                    </a:p>
                  </a:txBody>
                  <a:tcPr marL="68601" marR="68601" marT="0" marB="0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</a:tr>
              <a:tr h="8087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5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charset="-122"/>
                        <a:ea typeface="华文楷体" charset="-122"/>
                      </a:endParaRPr>
                    </a:p>
                  </a:txBody>
                  <a:tcPr marL="68601" marR="68601" marT="0" marB="0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087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5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charset="-122"/>
                        <a:ea typeface="华文楷体" charset="-122"/>
                      </a:endParaRPr>
                    </a:p>
                  </a:txBody>
                  <a:tcPr marL="68601" marR="68601" marT="0" marB="0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  <a:tr h="8087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5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charset="-122"/>
                        <a:ea typeface="华文楷体" charset="-122"/>
                      </a:endParaRPr>
                    </a:p>
                  </a:txBody>
                  <a:tcPr marL="68601" marR="68601" marT="0" marB="0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8087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5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charset="-122"/>
                        <a:ea typeface="华文楷体" charset="-122"/>
                      </a:endParaRPr>
                    </a:p>
                  </a:txBody>
                  <a:tcPr marL="68601" marR="68601" marT="0" marB="0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105770" y="963947"/>
          <a:ext cx="754946" cy="5816961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754946"/>
              </a:tblGrid>
              <a:tr h="6463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4000" dirty="0">
                          <a:effectLst/>
                          <a:latin typeface="华文楷体"/>
                          <a:ea typeface="华文楷体"/>
                          <a:cs typeface="华文楷体"/>
                        </a:rPr>
                        <a:t>寸</a:t>
                      </a:r>
                      <a:endParaRPr lang="en-US" sz="4000" dirty="0">
                        <a:effectLst/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4000" dirty="0">
                          <a:effectLst/>
                          <a:latin typeface="华文楷体"/>
                          <a:ea typeface="华文楷体"/>
                          <a:cs typeface="华文楷体"/>
                        </a:rPr>
                        <a:t>座</a:t>
                      </a:r>
                      <a:r>
                        <a:rPr lang="en-US" sz="4000" dirty="0">
                          <a:effectLst/>
                          <a:latin typeface="华文楷体"/>
                          <a:ea typeface="华文楷体"/>
                          <a:cs typeface="华文楷体"/>
                        </a:rPr>
                        <a:t>                      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4000" dirty="0">
                          <a:effectLst/>
                          <a:latin typeface="华文楷体"/>
                          <a:ea typeface="华文楷体"/>
                          <a:cs typeface="华文楷体"/>
                        </a:rPr>
                        <a:t>土</a:t>
                      </a:r>
                      <a:endParaRPr lang="en-US" sz="4000" dirty="0">
                        <a:effectLst/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4000" dirty="0">
                          <a:effectLst/>
                          <a:latin typeface="华文楷体"/>
                          <a:ea typeface="华文楷体"/>
                          <a:cs typeface="华文楷体"/>
                        </a:rPr>
                        <a:t>巾</a:t>
                      </a:r>
                      <a:endParaRPr lang="en-US" sz="4000" dirty="0">
                        <a:effectLst/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4000" dirty="0">
                          <a:effectLst/>
                          <a:latin typeface="华文楷体"/>
                          <a:ea typeface="华文楷体"/>
                          <a:cs typeface="华文楷体"/>
                        </a:rPr>
                        <a:t>里</a:t>
                      </a:r>
                      <a:endParaRPr lang="en-US" sz="4000" dirty="0">
                        <a:effectLst/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华文楷体"/>
                          <a:ea typeface="华文楷体"/>
                          <a:cs typeface="华文楷体"/>
                        </a:rPr>
                        <a:t>口</a:t>
                      </a:r>
                      <a:endParaRPr lang="en-US" sz="4000" dirty="0">
                        <a:effectLst/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4000" dirty="0">
                          <a:effectLst/>
                          <a:latin typeface="华文楷体"/>
                          <a:ea typeface="华文楷体"/>
                          <a:cs typeface="华文楷体"/>
                        </a:rPr>
                        <a:t>匕</a:t>
                      </a:r>
                      <a:r>
                        <a:rPr lang="en-US" sz="4000" dirty="0">
                          <a:effectLst/>
                          <a:latin typeface="华文楷体"/>
                          <a:ea typeface="华文楷体"/>
                          <a:cs typeface="华文楷体"/>
                        </a:rPr>
                        <a:t>                      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4000" dirty="0">
                          <a:effectLst/>
                          <a:latin typeface="华文楷体"/>
                          <a:ea typeface="华文楷体"/>
                          <a:cs typeface="华文楷体"/>
                        </a:rPr>
                        <a:t>凶</a:t>
                      </a:r>
                      <a:endParaRPr lang="en-US" sz="4000" dirty="0">
                        <a:effectLst/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华文楷体"/>
                          <a:ea typeface="华文楷体"/>
                          <a:cs typeface="华文楷体"/>
                        </a:rPr>
                        <a:t>起</a:t>
                      </a:r>
                      <a:endParaRPr lang="en-US" sz="4000" dirty="0">
                        <a:effectLst/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62768" y="923213"/>
            <a:ext cx="80596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离</a:t>
            </a:r>
            <a:r>
              <a:rPr lang="en-US" altLang="ja-JP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   </a:t>
            </a:r>
            <a:endParaRPr lang="en-US" altLang="zh-CN" sz="5400">
              <a:solidFill>
                <a:srgbClr val="000000"/>
              </a:solidFill>
              <a:latin typeface="华文楷体" charset="-122"/>
              <a:ea typeface="华文楷体" charset="-12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62768" y="1657888"/>
            <a:ext cx="80596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讨</a:t>
            </a:r>
            <a:r>
              <a:rPr lang="en-US" altLang="ja-JP" sz="5400" dirty="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   </a:t>
            </a:r>
            <a:endParaRPr lang="en-US" altLang="zh-CN" sz="5400" dirty="0">
              <a:solidFill>
                <a:srgbClr val="000000"/>
              </a:solidFill>
              <a:latin typeface="华文楷体" charset="-122"/>
              <a:ea typeface="华文楷体" charset="-122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62768" y="3312416"/>
            <a:ext cx="80596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走</a:t>
            </a:r>
            <a:r>
              <a:rPr lang="en-US" altLang="ja-JP" sz="5400" dirty="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   </a:t>
            </a:r>
            <a:endParaRPr lang="en-US" altLang="zh-CN" sz="5400" dirty="0">
              <a:solidFill>
                <a:srgbClr val="000000"/>
              </a:solidFill>
              <a:latin typeface="华文楷体" charset="-122"/>
              <a:ea typeface="华文楷体" charset="-122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35793" y="4988801"/>
            <a:ext cx="80596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董</a:t>
            </a:r>
            <a:r>
              <a:rPr lang="en-US" altLang="ja-JP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   </a:t>
            </a:r>
            <a:endParaRPr lang="en-US" altLang="zh-CN" sz="5400">
              <a:solidFill>
                <a:srgbClr val="000000"/>
              </a:solidFill>
              <a:latin typeface="华文楷体" charset="-122"/>
              <a:ea typeface="华文楷体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62768" y="5812714"/>
            <a:ext cx="80596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带</a:t>
            </a:r>
            <a:r>
              <a:rPr lang="en-US" altLang="ja-JP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   </a:t>
            </a:r>
            <a:endParaRPr lang="en-US" altLang="zh-CN" sz="5400">
              <a:solidFill>
                <a:srgbClr val="000000"/>
              </a:solidFill>
              <a:latin typeface="华文楷体" charset="-122"/>
              <a:ea typeface="华文楷体" charset="-122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62768" y="2544051"/>
            <a:ext cx="80596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坐</a:t>
            </a:r>
            <a:r>
              <a:rPr lang="en-US" altLang="ja-JP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   </a:t>
            </a:r>
            <a:endParaRPr lang="en-US" altLang="zh-CN" sz="5400">
              <a:solidFill>
                <a:srgbClr val="000000"/>
              </a:solidFill>
              <a:latin typeface="华文楷体" charset="-122"/>
              <a:ea typeface="华文楷体" charset="-122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862767" y="4064877"/>
            <a:ext cx="81179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古</a:t>
            </a:r>
            <a:r>
              <a:rPr lang="en-US" altLang="ja-JP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   </a:t>
            </a:r>
            <a:endParaRPr lang="en-US" altLang="zh-CN" sz="5400">
              <a:solidFill>
                <a:srgbClr val="000000"/>
              </a:solidFill>
              <a:latin typeface="华文楷体" charset="-122"/>
              <a:ea typeface="华文楷体" charset="-122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912199" y="1420010"/>
            <a:ext cx="4055633" cy="4392705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912199" y="1333950"/>
            <a:ext cx="4055633" cy="1032733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873710" y="2056504"/>
            <a:ext cx="4055633" cy="1032733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859434" y="2667283"/>
            <a:ext cx="4146887" cy="421955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12199" y="3913150"/>
            <a:ext cx="4055633" cy="2597073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937896" y="2667283"/>
            <a:ext cx="4082701" cy="1245867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937896" y="4588752"/>
            <a:ext cx="3991447" cy="46952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984580" y="3999210"/>
            <a:ext cx="4021740" cy="1601913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016988" y="3217990"/>
            <a:ext cx="3989332" cy="3205505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83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429559" y="117846"/>
          <a:ext cx="916063" cy="6583680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916063"/>
              </a:tblGrid>
              <a:tr h="52808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4800" dirty="0">
                          <a:solidFill>
                            <a:srgbClr val="000000"/>
                          </a:solidFill>
                          <a:effectLst/>
                          <a:latin typeface="华文楷体"/>
                          <a:ea typeface="华文楷体"/>
                          <a:cs typeface="华文楷体"/>
                        </a:rPr>
                        <a:t>页</a:t>
                      </a:r>
                      <a:endParaRPr lang="en-US" sz="4800" dirty="0">
                        <a:effectLst/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8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4800" dirty="0">
                          <a:solidFill>
                            <a:srgbClr val="000000"/>
                          </a:solidFill>
                          <a:effectLst/>
                          <a:latin typeface="华文楷体"/>
                          <a:ea typeface="华文楷体"/>
                          <a:cs typeface="华文楷体"/>
                        </a:rPr>
                        <a:t>马</a:t>
                      </a:r>
                      <a:r>
                        <a:rPr lang="en-US" sz="4800" dirty="0">
                          <a:solidFill>
                            <a:srgbClr val="000000"/>
                          </a:solidFill>
                          <a:effectLst/>
                          <a:latin typeface="华文楷体"/>
                          <a:ea typeface="华文楷体"/>
                          <a:cs typeface="华文楷体"/>
                        </a:rPr>
                        <a:t>                    </a:t>
                      </a:r>
                      <a:endParaRPr lang="en-US" sz="4800" dirty="0">
                        <a:effectLst/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8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4800">
                          <a:solidFill>
                            <a:srgbClr val="000000"/>
                          </a:solidFill>
                          <a:effectLst/>
                          <a:latin typeface="华文楷体"/>
                          <a:ea typeface="华文楷体"/>
                          <a:cs typeface="华文楷体"/>
                        </a:rPr>
                        <a:t>足</a:t>
                      </a:r>
                      <a:endParaRPr lang="en-US" sz="4800">
                        <a:effectLst/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8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 smtClean="0">
                          <a:effectLst/>
                          <a:latin typeface="华文楷体"/>
                          <a:ea typeface="华文楷体"/>
                          <a:cs typeface="华文楷体"/>
                        </a:rPr>
                        <a:t>匕</a:t>
                      </a:r>
                      <a:endParaRPr lang="en-US" sz="4800" dirty="0">
                        <a:effectLst/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8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4800" dirty="0">
                          <a:solidFill>
                            <a:srgbClr val="000000"/>
                          </a:solidFill>
                          <a:effectLst/>
                          <a:latin typeface="华文楷体"/>
                          <a:ea typeface="华文楷体"/>
                          <a:cs typeface="华文楷体"/>
                        </a:rPr>
                        <a:t>可</a:t>
                      </a:r>
                      <a:endParaRPr lang="en-US" sz="4800" dirty="0">
                        <a:effectLst/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8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4800" dirty="0" smtClean="0">
                          <a:solidFill>
                            <a:srgbClr val="000000"/>
                          </a:solidFill>
                          <a:effectLst/>
                          <a:latin typeface="华文楷体"/>
                          <a:ea typeface="华文楷体"/>
                          <a:cs typeface="华文楷体"/>
                        </a:rPr>
                        <a:t>目</a:t>
                      </a:r>
                      <a:endParaRPr lang="en-US" sz="4800" dirty="0">
                        <a:effectLst/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8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4800" dirty="0">
                          <a:solidFill>
                            <a:srgbClr val="000000"/>
                          </a:solidFill>
                          <a:effectLst/>
                          <a:latin typeface="华文楷体"/>
                          <a:ea typeface="华文楷体"/>
                          <a:cs typeface="华文楷体"/>
                        </a:rPr>
                        <a:t>舟</a:t>
                      </a:r>
                      <a:endParaRPr lang="en-US" sz="4800" dirty="0">
                        <a:effectLst/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8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en-US" sz="4800" dirty="0" smtClean="0">
                          <a:solidFill>
                            <a:srgbClr val="000000"/>
                          </a:solidFill>
                          <a:effectLst/>
                          <a:latin typeface="华文楷体"/>
                          <a:ea typeface="华文楷体"/>
                          <a:cs typeface="华文楷体"/>
                        </a:rPr>
                        <a:t>广</a:t>
                      </a:r>
                      <a:endParaRPr lang="en-US" sz="4800" dirty="0">
                        <a:effectLst/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8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4800" dirty="0">
                          <a:solidFill>
                            <a:srgbClr val="000000"/>
                          </a:solidFill>
                          <a:effectLst/>
                          <a:latin typeface="华文楷体"/>
                          <a:ea typeface="华文楷体"/>
                          <a:cs typeface="华文楷体"/>
                        </a:rPr>
                        <a:t>几</a:t>
                      </a:r>
                      <a:endParaRPr lang="en-US" sz="4800" dirty="0">
                        <a:effectLst/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915465" y="496889"/>
          <a:ext cx="949325" cy="6067425"/>
        </p:xfrm>
        <a:graphic>
          <a:graphicData uri="http://schemas.openxmlformats.org/drawingml/2006/table">
            <a:tbl>
              <a:tblPr/>
              <a:tblGrid>
                <a:gridCol w="949325"/>
              </a:tblGrid>
              <a:tr h="866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5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华文楷体" charset="-122"/>
                          <a:ea typeface="华文楷体" charset="-122"/>
                        </a:rPr>
                        <a:t>   </a:t>
                      </a:r>
                      <a:endParaRPr kumimoji="0" lang="en-US" altLang="zh-CN" sz="5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charset="-122"/>
                        <a:ea typeface="华文楷体" charset="-122"/>
                      </a:endParaRPr>
                    </a:p>
                  </a:txBody>
                  <a:tcPr marL="68486" marR="68486" marT="0" marB="0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66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5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华文楷体" charset="-122"/>
                          <a:ea typeface="华文楷体" charset="-122"/>
                        </a:rPr>
                        <a:t>                    </a:t>
                      </a:r>
                      <a:endParaRPr kumimoji="0" lang="en-US" altLang="zh-CN" sz="5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charset="-122"/>
                        <a:ea typeface="华文楷体" charset="-122"/>
                      </a:endParaRPr>
                    </a:p>
                  </a:txBody>
                  <a:tcPr marL="68486" marR="68486" marT="0" marB="0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66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5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charset="-122"/>
                        <a:ea typeface="华文楷体" charset="-122"/>
                      </a:endParaRPr>
                    </a:p>
                  </a:txBody>
                  <a:tcPr marL="68486" marR="68486" marT="0" marB="0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</a:tr>
              <a:tr h="866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5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charset="-122"/>
                        <a:ea typeface="华文楷体" charset="-122"/>
                      </a:endParaRPr>
                    </a:p>
                  </a:txBody>
                  <a:tcPr marL="68486" marR="68486" marT="0" marB="0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66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5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charset="-122"/>
                        <a:ea typeface="华文楷体" charset="-122"/>
                      </a:endParaRPr>
                    </a:p>
                  </a:txBody>
                  <a:tcPr marL="68486" marR="68486" marT="0" marB="0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  <a:tr h="866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5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charset="-122"/>
                        <a:ea typeface="华文楷体" charset="-122"/>
                      </a:endParaRPr>
                    </a:p>
                  </a:txBody>
                  <a:tcPr marL="68486" marR="68486" marT="0" marB="0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866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5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charset="-122"/>
                        <a:ea typeface="华文楷体" charset="-122"/>
                      </a:endParaRPr>
                    </a:p>
                  </a:txBody>
                  <a:tcPr marL="68486" marR="68486" marT="0" marB="0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875777" y="458788"/>
            <a:ext cx="13965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船</a:t>
            </a:r>
            <a:r>
              <a:rPr lang="en-US" altLang="ja-JP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   </a:t>
            </a:r>
            <a:endParaRPr lang="en-US" altLang="zh-CN" sz="5400">
              <a:solidFill>
                <a:srgbClr val="000000"/>
              </a:solidFill>
              <a:latin typeface="华文楷体" charset="-122"/>
              <a:ea typeface="华文楷体" charset="-122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975789" y="1265238"/>
            <a:ext cx="13965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慢</a:t>
            </a:r>
            <a:r>
              <a:rPr lang="en-US" altLang="ja-JP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   </a:t>
            </a:r>
            <a:endParaRPr lang="en-US" altLang="zh-CN" sz="5400">
              <a:solidFill>
                <a:srgbClr val="000000"/>
              </a:solidFill>
              <a:latin typeface="华文楷体" charset="-122"/>
              <a:ea typeface="华文楷体" charset="-122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975789" y="2168525"/>
            <a:ext cx="13965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路</a:t>
            </a:r>
            <a:r>
              <a:rPr lang="en-US" altLang="ja-JP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   </a:t>
            </a:r>
            <a:endParaRPr lang="en-US" altLang="zh-CN" sz="5400">
              <a:solidFill>
                <a:srgbClr val="000000"/>
              </a:solidFill>
              <a:latin typeface="华文楷体" charset="-122"/>
              <a:ea typeface="华文楷体" charset="-122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902764" y="3092450"/>
            <a:ext cx="13965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麻</a:t>
            </a:r>
            <a:r>
              <a:rPr lang="en-US" altLang="ja-JP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   </a:t>
            </a:r>
            <a:endParaRPr lang="en-US" altLang="zh-CN" sz="5400">
              <a:solidFill>
                <a:srgbClr val="000000"/>
              </a:solidFill>
              <a:latin typeface="华文楷体" charset="-122"/>
              <a:ea typeface="华文楷体" charset="-122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902764" y="3890963"/>
            <a:ext cx="13965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烦</a:t>
            </a:r>
            <a:r>
              <a:rPr lang="en-US" altLang="ja-JP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   </a:t>
            </a:r>
            <a:endParaRPr lang="en-US" altLang="zh-CN" sz="5400">
              <a:solidFill>
                <a:srgbClr val="000000"/>
              </a:solidFill>
              <a:latin typeface="华文楷体" charset="-122"/>
              <a:ea typeface="华文楷体" charset="-122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875777" y="4813300"/>
            <a:ext cx="13965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骑</a:t>
            </a:r>
            <a:r>
              <a:rPr lang="en-US" altLang="ja-JP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   </a:t>
            </a:r>
            <a:endParaRPr lang="en-US" altLang="zh-CN" sz="5400">
              <a:solidFill>
                <a:srgbClr val="000000"/>
              </a:solidFill>
              <a:latin typeface="华文楷体" charset="-122"/>
              <a:ea typeface="华文楷体" charset="-122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975789" y="5635625"/>
            <a:ext cx="13965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论</a:t>
            </a:r>
            <a:r>
              <a:rPr lang="en-US" altLang="ja-JP" sz="5400">
                <a:solidFill>
                  <a:srgbClr val="FF0000"/>
                </a:solidFill>
                <a:latin typeface="华文楷体" charset="-122"/>
                <a:ea typeface="华文楷体" charset="-122"/>
              </a:rPr>
              <a:t>   </a:t>
            </a:r>
            <a:endParaRPr lang="en-US" altLang="zh-CN" sz="5400">
              <a:solidFill>
                <a:srgbClr val="000000"/>
              </a:solidFill>
              <a:latin typeface="华文楷体" charset="-122"/>
              <a:ea typeface="华文楷体" charset="-122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483734" y="1839560"/>
            <a:ext cx="4182883" cy="2291377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405946" y="748872"/>
            <a:ext cx="4371406" cy="406442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71034" y="2022438"/>
            <a:ext cx="4195583" cy="75864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526402" y="3553620"/>
            <a:ext cx="4152915" cy="2183607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482146" y="496888"/>
            <a:ext cx="4239839" cy="393708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17865" y="1338174"/>
            <a:ext cx="4239839" cy="393708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526595" y="2808535"/>
            <a:ext cx="4161258" cy="344165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73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09" name="Object 4"/>
          <p:cNvGraphicFramePr>
            <a:graphicFrameLocks noChangeAspect="1"/>
          </p:cNvGraphicFramePr>
          <p:nvPr>
            <p:extLst/>
          </p:nvPr>
        </p:nvGraphicFramePr>
        <p:xfrm>
          <a:off x="3305119" y="2246934"/>
          <a:ext cx="6233328" cy="4417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5626100" imgH="3771900" progId="Word.Document.12">
                  <p:link updateAutomatic="1"/>
                </p:oleObj>
              </mc:Choice>
              <mc:Fallback>
                <p:oleObj name="Document" r:id="rId3" imgW="5626100" imgH="3771900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119" y="2246934"/>
                        <a:ext cx="6233328" cy="44174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0" name="TextBox 1"/>
          <p:cNvSpPr txBox="1">
            <a:spLocks noChangeArrowheads="1"/>
          </p:cNvSpPr>
          <p:nvPr/>
        </p:nvSpPr>
        <p:spPr bwMode="auto">
          <a:xfrm>
            <a:off x="3490119" y="1014431"/>
            <a:ext cx="52117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7030A0"/>
                </a:solidFill>
                <a:latin typeface="华文楷体" charset="-122"/>
                <a:ea typeface="华文楷体" charset="-122"/>
              </a:rPr>
              <a:t>离，讨，论，坐，走，古，董，</a:t>
            </a:r>
            <a:endParaRPr lang="en-US" altLang="zh-CN" sz="2800" b="1" dirty="0">
              <a:solidFill>
                <a:srgbClr val="7030A0"/>
              </a:solidFill>
              <a:latin typeface="华文楷体" charset="-122"/>
              <a:ea typeface="华文楷体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7030A0"/>
                </a:solidFill>
                <a:latin typeface="华文楷体" charset="-122"/>
                <a:ea typeface="华文楷体" charset="-122"/>
              </a:rPr>
              <a:t>带，船，慢，路，麻，烦，骑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84985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altLang="zh-CN" sz="2400" dirty="0">
                <a:latin typeface="华文仿宋" charset="-122"/>
                <a:ea typeface="华文仿宋" charset="-122"/>
              </a:rPr>
              <a:t>Identify the configuration of the target characters.</a:t>
            </a:r>
            <a:endParaRPr lang="zh-CN" altLang="en-US" sz="2400" dirty="0">
              <a:latin typeface="华文仿宋" charset="-122"/>
              <a:ea typeface="华文仿宋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87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129</Words>
  <Application>Microsoft Macintosh PowerPoint</Application>
  <PresentationFormat>Widescreen</PresentationFormat>
  <Paragraphs>59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Calibri</vt:lpstr>
      <vt:lpstr>Calibri Light</vt:lpstr>
      <vt:lpstr>Kaiti SC Regular</vt:lpstr>
      <vt:lpstr>Kaiti TC</vt:lpstr>
      <vt:lpstr>ＭＳ Ｐゴシック</vt:lpstr>
      <vt:lpstr>SimSun</vt:lpstr>
      <vt:lpstr>Times New Roman</vt:lpstr>
      <vt:lpstr>华文仿宋</vt:lpstr>
      <vt:lpstr>华文楷体</vt:lpstr>
      <vt:lpstr>宋体</vt:lpstr>
      <vt:lpstr>Arial</vt:lpstr>
      <vt:lpstr>Office Theme</vt:lpstr>
      <vt:lpstr>/ssd1/Users/yingfeng/Desktop/生词练习.docx!OLE_LINK26</vt:lpstr>
      <vt:lpstr>第二步：激活汉字知识</vt:lpstr>
      <vt:lpstr>生词 shēng cí  New Vocabulay </vt:lpstr>
      <vt:lpstr>Identify the similar components between the left and right column.</vt:lpstr>
      <vt:lpstr>PowerPoint Presentation</vt:lpstr>
      <vt:lpstr>Identify the configuration of the target characters.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 Yeh</dc:creator>
  <cp:lastModifiedBy>Meng Yeh</cp:lastModifiedBy>
  <cp:revision>3</cp:revision>
  <dcterms:created xsi:type="dcterms:W3CDTF">2017-04-27T23:38:13Z</dcterms:created>
  <dcterms:modified xsi:type="dcterms:W3CDTF">2017-04-28T00:05:33Z</dcterms:modified>
</cp:coreProperties>
</file>